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9B10-5BF7-F741-BBB3-736D30CAB202}" type="datetimeFigureOut">
              <a:rPr lang="en-US" smtClean="0"/>
              <a:pPr/>
              <a:t>9/21/10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0B03-6392-CE44-A981-A280ED8F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8199"/>
          </a:xfrm>
        </p:spPr>
        <p:txBody>
          <a:bodyPr/>
          <a:lstStyle/>
          <a:p>
            <a:r>
              <a:rPr lang="en-US" dirty="0" smtClean="0"/>
              <a:t>APEX case for</a:t>
            </a:r>
            <a:r>
              <a:rPr lang="en-US" dirty="0" smtClean="0"/>
              <a:t> beam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86800" cy="5943600"/>
          </a:xfrm>
        </p:spPr>
        <p:txBody>
          <a:bodyPr>
            <a:noAutofit/>
          </a:bodyPr>
          <a:lstStyle/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Well </a:t>
            </a:r>
            <a:r>
              <a:rPr lang="en-US" sz="1800" dirty="0" smtClean="0">
                <a:solidFill>
                  <a:schemeClr val="tx1"/>
                </a:solidFill>
              </a:rPr>
              <a:t>optimized: LW/F is best for E</a:t>
            </a:r>
            <a:r>
              <a:rPr lang="en-US" sz="1800" baseline="-25000" dirty="0" smtClean="0">
                <a:solidFill>
                  <a:schemeClr val="tx1"/>
                </a:solidFill>
              </a:rPr>
              <a:t>A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E</a:t>
            </a:r>
            <a:r>
              <a:rPr lang="en-US" sz="1800" baseline="-25000" dirty="0" err="1" smtClean="0">
                <a:solidFill>
                  <a:schemeClr val="tx1"/>
                </a:solidFill>
              </a:rPr>
              <a:t>beam</a:t>
            </a:r>
            <a:r>
              <a:rPr lang="en-US" sz="1800" dirty="0" smtClean="0">
                <a:solidFill>
                  <a:schemeClr val="tx1"/>
                </a:solidFill>
              </a:rPr>
              <a:t> near 1, for a’ &gt; 10</a:t>
            </a:r>
            <a:r>
              <a:rPr lang="en-US" sz="1800" baseline="30000" dirty="0" smtClean="0">
                <a:solidFill>
                  <a:schemeClr val="tx1"/>
                </a:solidFill>
              </a:rPr>
              <a:t>-</a:t>
            </a:r>
            <a:r>
              <a:rPr lang="en-US" sz="1800" baseline="30000" dirty="0">
                <a:solidFill>
                  <a:schemeClr val="tx1"/>
                </a:solidFill>
              </a:rPr>
              <a:t>7</a:t>
            </a:r>
            <a:endParaRPr lang="en-US" sz="1800" baseline="300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Will cover a wide mass range with 30-100 higher sensitivity</a:t>
            </a:r>
          </a:p>
          <a:p>
            <a:pPr algn="l">
              <a:buFont typeface="Wingdings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Test </a:t>
            </a:r>
            <a:r>
              <a:rPr lang="en-US" sz="1800" dirty="0" smtClean="0">
                <a:solidFill>
                  <a:schemeClr val="tx1"/>
                </a:solidFill>
              </a:rPr>
              <a:t>run showed that the experimental setup works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Ready </a:t>
            </a:r>
            <a:r>
              <a:rPr lang="en-US" sz="1800" dirty="0" smtClean="0">
                <a:solidFill>
                  <a:schemeClr val="tx1"/>
                </a:solidFill>
              </a:rPr>
              <a:t>to run with full L except possible 30%</a:t>
            </a:r>
            <a:r>
              <a:rPr lang="en-US" sz="1800" dirty="0" smtClean="0">
                <a:solidFill>
                  <a:schemeClr val="tx1"/>
                </a:solidFill>
              </a:rPr>
              <a:t> reduction </a:t>
            </a:r>
            <a:r>
              <a:rPr lang="en-US" sz="1800" dirty="0" smtClean="0">
                <a:solidFill>
                  <a:schemeClr val="tx1"/>
                </a:solidFill>
              </a:rPr>
              <a:t>for 3.3 GeV </a:t>
            </a:r>
            <a:r>
              <a:rPr lang="en-US" sz="1800" dirty="0" smtClean="0">
                <a:solidFill>
                  <a:schemeClr val="tx1"/>
                </a:solidFill>
              </a:rPr>
              <a:t>part</a:t>
            </a:r>
          </a:p>
          <a:p>
            <a:pPr algn="l">
              <a:buFont typeface="Wingdings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Analysis </a:t>
            </a:r>
            <a:r>
              <a:rPr lang="en-US" sz="1800" dirty="0" smtClean="0">
                <a:solidFill>
                  <a:schemeClr val="tx1"/>
                </a:solidFill>
              </a:rPr>
              <a:t>code for the wire chamber needs more work </a:t>
            </a:r>
            <a:r>
              <a:rPr lang="en-US" sz="1800" dirty="0" smtClean="0">
                <a:solidFill>
                  <a:schemeClr val="tx1"/>
                </a:solidFill>
              </a:rPr>
              <a:t>to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boost </a:t>
            </a:r>
            <a:r>
              <a:rPr lang="en-US" sz="1800" dirty="0" smtClean="0">
                <a:solidFill>
                  <a:schemeClr val="tx1"/>
                </a:solidFill>
              </a:rPr>
              <a:t>HRS-L efficiency &gt; 60</a:t>
            </a:r>
            <a:r>
              <a:rPr lang="en-US" sz="1800" dirty="0" smtClean="0">
                <a:solidFill>
                  <a:schemeClr val="tx1"/>
                </a:solidFill>
              </a:rPr>
              <a:t>%</a:t>
            </a:r>
          </a:p>
          <a:p>
            <a:pPr algn="l">
              <a:buFont typeface="Wingdings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Iron </a:t>
            </a:r>
            <a:r>
              <a:rPr lang="en-US" sz="1800" dirty="0" smtClean="0">
                <a:solidFill>
                  <a:schemeClr val="tx1"/>
                </a:solidFill>
              </a:rPr>
              <a:t>beam line inside the septum magnet needs to be</a:t>
            </a:r>
            <a:r>
              <a:rPr lang="en-US" sz="1800" dirty="0" smtClean="0">
                <a:solidFill>
                  <a:schemeClr val="tx1"/>
                </a:solidFill>
              </a:rPr>
              <a:t> designed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constructed</a:t>
            </a:r>
          </a:p>
          <a:p>
            <a:pPr algn="l">
              <a:buFont typeface="Wingdings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Target </a:t>
            </a:r>
            <a:r>
              <a:rPr lang="en-US" sz="1800" dirty="0" smtClean="0">
                <a:solidFill>
                  <a:schemeClr val="tx1"/>
                </a:solidFill>
              </a:rPr>
              <a:t>foil holders (and foils) for each kinematic setting </a:t>
            </a:r>
            <a:r>
              <a:rPr lang="en-US" sz="1800" dirty="0" smtClean="0">
                <a:solidFill>
                  <a:schemeClr val="tx1"/>
                </a:solidFill>
              </a:rPr>
              <a:t> needs </a:t>
            </a:r>
            <a:r>
              <a:rPr lang="en-US" sz="1800" dirty="0" smtClean="0">
                <a:solidFill>
                  <a:schemeClr val="tx1"/>
                </a:solidFill>
              </a:rPr>
              <a:t>to be constructed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Completion </a:t>
            </a:r>
            <a:r>
              <a:rPr lang="en-US" sz="1800" dirty="0" smtClean="0">
                <a:solidFill>
                  <a:schemeClr val="tx1"/>
                </a:solidFill>
              </a:rPr>
              <a:t>of Test Run analysis (publication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 Collaboration </a:t>
            </a:r>
            <a:r>
              <a:rPr lang="en-US" sz="1800" dirty="0" smtClean="0">
                <a:solidFill>
                  <a:schemeClr val="tx1"/>
                </a:solidFill>
              </a:rPr>
              <a:t>has required resources,</a:t>
            </a:r>
            <a:r>
              <a:rPr lang="en-US" sz="1800" dirty="0" smtClean="0">
                <a:solidFill>
                  <a:schemeClr val="tx1"/>
                </a:solidFill>
              </a:rPr>
              <a:t> need new </a:t>
            </a:r>
            <a:r>
              <a:rPr lang="en-US" sz="1800" dirty="0" smtClean="0">
                <a:solidFill>
                  <a:schemeClr val="tx1"/>
                </a:solidFill>
              </a:rPr>
              <a:t>HW ~ $</a:t>
            </a:r>
            <a:r>
              <a:rPr lang="en-US" sz="1800" dirty="0" smtClean="0">
                <a:solidFill>
                  <a:schemeClr val="tx1"/>
                </a:solidFill>
              </a:rPr>
              <a:t>25k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8199"/>
          </a:xfrm>
        </p:spPr>
        <p:txBody>
          <a:bodyPr/>
          <a:lstStyle/>
          <a:p>
            <a:r>
              <a:rPr lang="en-US" dirty="0" smtClean="0"/>
              <a:t>APEX case for beam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458200" cy="54102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entury"/>
              </a:rPr>
              <a:t>   </a:t>
            </a:r>
            <a:endParaRPr lang="en-US" sz="1800" dirty="0" smtClean="0">
              <a:solidFill>
                <a:schemeClr val="tx1"/>
              </a:solidFill>
              <a:latin typeface="Century"/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Century"/>
              </a:rPr>
              <a:t> APEX is ready to take data on 1-2 months notice 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Century"/>
            </a:endParaRPr>
          </a:p>
          <a:p>
            <a:pPr algn="l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Century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entury"/>
              </a:rPr>
              <a:t>APEX could be the first experiment of A’ search program at </a:t>
            </a:r>
            <a:r>
              <a:rPr lang="en-US" sz="1800" dirty="0" err="1" smtClean="0">
                <a:solidFill>
                  <a:srgbClr val="FF0000"/>
                </a:solidFill>
                <a:latin typeface="Century"/>
              </a:rPr>
              <a:t>Jlab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l">
              <a:buFont typeface="Wingdings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plot1c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16483" y="2286000"/>
            <a:ext cx="5070117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169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APEX case for beam time</vt:lpstr>
      <vt:lpstr>APEX case for beam time</vt:lpstr>
    </vt:vector>
  </TitlesOfParts>
  <Company>TJNAF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 case for beam time</dc:title>
  <dc:creator>Andy Kowalski</dc:creator>
  <cp:lastModifiedBy>Andy Kowalski</cp:lastModifiedBy>
  <cp:revision>25</cp:revision>
  <dcterms:created xsi:type="dcterms:W3CDTF">2010-09-21T18:24:51Z</dcterms:created>
  <dcterms:modified xsi:type="dcterms:W3CDTF">2010-09-21T19:50:59Z</dcterms:modified>
</cp:coreProperties>
</file>